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00" r:id="rId6"/>
    <p:sldId id="301" r:id="rId7"/>
    <p:sldId id="302" r:id="rId8"/>
    <p:sldId id="303" r:id="rId9"/>
    <p:sldId id="304" r:id="rId10"/>
    <p:sldId id="305" r:id="rId11"/>
    <p:sldId id="317" r:id="rId12"/>
    <p:sldId id="319" r:id="rId13"/>
    <p:sldId id="306" r:id="rId14"/>
    <p:sldId id="307" r:id="rId15"/>
    <p:sldId id="308" r:id="rId16"/>
    <p:sldId id="309" r:id="rId17"/>
    <p:sldId id="310" r:id="rId18"/>
    <p:sldId id="320" r:id="rId19"/>
    <p:sldId id="312" r:id="rId20"/>
    <p:sldId id="314" r:id="rId21"/>
    <p:sldId id="315" r:id="rId22"/>
    <p:sldId id="316" r:id="rId23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462300"/>
    <a:srgbClr val="996633"/>
    <a:srgbClr val="663300"/>
    <a:srgbClr val="DCB894"/>
    <a:srgbClr val="C9925B"/>
    <a:srgbClr val="D0A172"/>
    <a:srgbClr val="009999"/>
    <a:srgbClr val="8E47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600" autoAdjust="0"/>
  </p:normalViewPr>
  <p:slideViewPr>
    <p:cSldViewPr>
      <p:cViewPr varScale="1">
        <p:scale>
          <a:sx n="71" d="100"/>
          <a:sy n="71" d="100"/>
        </p:scale>
        <p:origin x="-31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2.xml"/><Relationship Id="rId5" Type="http://schemas.openxmlformats.org/officeDocument/2006/relationships/package" Target="../embeddings/_____Microsoft_Excel2.xlsx"/><Relationship Id="rId4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83684188346891E-3"/>
          <c:y val="2.813260708112018E-2"/>
          <c:w val="0.64942544698098681"/>
          <c:h val="0.915602178756639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3500000" scaled="1"/>
              <a:tileRect/>
            </a:gradFill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8100000" scaled="1"/>
                <a:tileRect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3500000" scaled="1"/>
                <a:tileRect/>
              </a:gradFill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 baseline="0"/>
                    </a:pPr>
                    <a:r>
                      <a:rPr lang="ru-RU" sz="2000" baseline="0" dirty="0" smtClean="0"/>
                      <a:t>1</a:t>
                    </a:r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numFmt formatCode="\1\1\%" sourceLinked="0"/>
              <c:spPr>
                <a:noFill/>
                <a:ln w="2171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aseline="0" dirty="0" smtClean="0"/>
                      <a:t>9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000" baseline="0" dirty="0" smtClean="0"/>
                      <a:t>1</a:t>
                    </a:r>
                    <a:r>
                      <a:rPr lang="ru-RU" sz="1400" baseline="0" dirty="0" smtClean="0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aseline="0"/>
                      <a:t>1</a:t>
                    </a:r>
                    <a:r>
                      <a:rPr lang="ru-RU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712">
                <a:noFill/>
              </a:ln>
            </c:spPr>
            <c:txPr>
              <a:bodyPr/>
              <a:lstStyle/>
              <a:p>
                <a:pPr>
                  <a:defRPr sz="2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1-5 лет</c:v>
                </c:pt>
                <c:pt idx="1">
                  <c:v>6 - 10 лет</c:v>
                </c:pt>
                <c:pt idx="2">
                  <c:v>11 - 20 лет</c:v>
                </c:pt>
                <c:pt idx="3">
                  <c:v>свыше 20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0.09</c:v>
                </c:pt>
                <c:pt idx="2">
                  <c:v>0.15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712">
          <a:noFill/>
        </a:ln>
      </c:spPr>
    </c:plotArea>
    <c:legend>
      <c:legendPos val="r"/>
      <c:layout>
        <c:manualLayout>
          <c:xMode val="edge"/>
          <c:yMode val="edge"/>
          <c:x val="0.75920886663933895"/>
          <c:y val="0.12957552588038745"/>
          <c:w val="0.23166858375889271"/>
          <c:h val="0.76898155532034518"/>
        </c:manualLayout>
      </c:layout>
      <c:overlay val="0"/>
      <c:txPr>
        <a:bodyPr/>
        <a:lstStyle/>
        <a:p>
          <a:pPr>
            <a:defRPr sz="2200" b="1" baseline="0">
              <a:solidFill>
                <a:srgbClr val="46230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rgbClr val="C9925B">
            <a:shade val="30000"/>
            <a:satMod val="115000"/>
          </a:srgbClr>
        </a:gs>
        <a:gs pos="50000">
          <a:srgbClr val="C9925B">
            <a:shade val="67500"/>
            <a:satMod val="115000"/>
          </a:srgbClr>
        </a:gs>
        <a:gs pos="100000">
          <a:srgbClr val="C9925B">
            <a:shade val="100000"/>
            <a:satMod val="115000"/>
          </a:srgbClr>
        </a:gs>
      </a:gsLst>
      <a:lin ang="0" scaled="1"/>
      <a:tileRect/>
    </a:gradFill>
    <a:ln>
      <a:noFill/>
    </a:ln>
    <a:effectLst>
      <a:softEdge rad="127000"/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91525423729023E-2"/>
          <c:y val="0.17207792207792241"/>
          <c:w val="0.56440677966101649"/>
          <c:h val="0.67857142857143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explosion val="34"/>
          <c:dPt>
            <c:idx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18900000" scaled="1"/>
                <a:tileRect/>
              </a:grad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2000" b="1" i="0" baseline="0" dirty="0" smtClean="0"/>
                      <a:t>2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pPr>
                <a:noFill/>
                <a:ln w="231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2000" b="1" i="0" baseline="0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31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2000" b="1" i="0" baseline="0" dirty="0" smtClean="0"/>
                      <a:t>1</a:t>
                    </a:r>
                    <a:r>
                      <a:rPr lang="ru-RU" dirty="0" smtClean="0"/>
                      <a:t>2 %</a:t>
                    </a:r>
                    <a:endParaRPr lang="en-US" dirty="0"/>
                  </a:p>
                </c:rich>
              </c:tx>
              <c:spPr>
                <a:noFill/>
                <a:ln w="231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2000" b="1" i="0" baseline="0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31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Вторая категория</c:v>
                </c:pt>
                <c:pt idx="3">
                  <c:v>Не имеют категорию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21</c:v>
                </c:pt>
                <c:pt idx="1">
                  <c:v>58</c:v>
                </c:pt>
                <c:pt idx="2">
                  <c:v>12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3139">
          <a:noFill/>
        </a:ln>
      </c:spPr>
    </c:plotArea>
    <c:legend>
      <c:legendPos val="r"/>
      <c:layout>
        <c:manualLayout>
          <c:xMode val="edge"/>
          <c:yMode val="edge"/>
          <c:x val="0.6704396290234792"/>
          <c:y val="0.16117075280100665"/>
          <c:w val="0.31422364740082581"/>
          <c:h val="0.60410767514540042"/>
        </c:manualLayout>
      </c:layout>
      <c:overlay val="0"/>
      <c:txPr>
        <a:bodyPr/>
        <a:lstStyle/>
        <a:p>
          <a:pPr>
            <a:defRPr sz="2200" b="1" i="0" baseline="0">
              <a:solidFill>
                <a:srgbClr val="46230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rgbClr val="C9925B">
            <a:shade val="30000"/>
            <a:satMod val="115000"/>
          </a:srgbClr>
        </a:gs>
        <a:gs pos="50000">
          <a:srgbClr val="C9925B">
            <a:shade val="67500"/>
            <a:satMod val="115000"/>
          </a:srgbClr>
        </a:gs>
        <a:gs pos="100000">
          <a:srgbClr val="C9925B">
            <a:shade val="100000"/>
            <a:satMod val="115000"/>
          </a:srgbClr>
        </a:gs>
      </a:gsLst>
      <a:path path="circle">
        <a:fillToRect t="100000" r="100000"/>
      </a:path>
      <a:tileRect l="-100000" b="-100000"/>
    </a:gradFill>
    <a:ln>
      <a:noFill/>
    </a:ln>
    <a:effectLst>
      <a:softEdge rad="127000"/>
    </a:effectLst>
  </c:spPr>
  <c:externalData r:id="rId5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738" y="0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067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738" y="9446067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AC465A2-1A7C-4DE4-A1BE-1526637B7D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7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738" y="0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768" y="4723034"/>
            <a:ext cx="4959628" cy="44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067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738" y="9446067"/>
            <a:ext cx="2929425" cy="4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5F6E16D2-3494-4CEF-A038-AC9528CF1E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20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85B1DE-2948-4CE6-A17E-098A9B6EEC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BBD65-D911-476B-B5E2-93B2DE2F97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5282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52F0E-E3B0-4F78-AC58-3E649712C7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997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B2DC-D6E5-4F36-9F7F-4164F023B4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409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1A4A-53A3-44B0-8B27-8D2990841D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7809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3359C-84AA-461D-B660-0E98586F22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127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E8272-B687-4F5F-9854-9AA4DBE39C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512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CB8FE-5364-42D6-8316-3157DAEE36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354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F16A6-7145-46BA-A7D0-234D545778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918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B32AF-829A-4B99-8F42-B7B46D8A60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655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1B4B-5628-4A28-9057-3CBA2B14BA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5238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DBBF9C4-514D-4A3C-8A13-6063D68A024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884368" cy="175260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ru-RU" b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3600" b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О.Н. Баклашова </a:t>
            </a:r>
          </a:p>
          <a:p>
            <a:pPr>
              <a:lnSpc>
                <a:spcPts val="3100"/>
              </a:lnSpc>
            </a:pPr>
            <a:r>
              <a:rPr lang="ru-RU" sz="3600" b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МБОУ «Гимназия № 6» Приволжского района  г. Казани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4664"/>
            <a:ext cx="6948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Системный подход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управлении. </a:t>
            </a:r>
            <a:endParaRPr lang="ru-RU" sz="5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61" y="2204864"/>
            <a:ext cx="9125640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ru-RU" sz="4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Концепция развития личности </a:t>
            </a:r>
          </a:p>
          <a:p>
            <a:pPr algn="ctr">
              <a:lnSpc>
                <a:spcPts val="5000"/>
              </a:lnSpc>
            </a:pPr>
            <a:r>
              <a:rPr lang="ru-RU" sz="4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единстве урочной </a:t>
            </a:r>
          </a:p>
          <a:p>
            <a:pPr algn="ctr">
              <a:lnSpc>
                <a:spcPts val="5000"/>
              </a:lnSpc>
            </a:pPr>
            <a:r>
              <a:rPr lang="ru-RU" sz="4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внеурочной деятельности</a:t>
            </a:r>
            <a:endParaRPr lang="ru-RU" sz="4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712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зображение 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92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0A172">
                <a:tint val="45000"/>
                <a:satMod val="400000"/>
              </a:srgbClr>
            </a:duotone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16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848600" cy="476672"/>
          </a:xfrm>
        </p:spPr>
        <p:txBody>
          <a:bodyPr>
            <a:normAutofit fontScale="90000"/>
          </a:bodyPr>
          <a:lstStyle/>
          <a:p>
            <a:pPr algn="ctr" defTabSz="720000">
              <a:lnSpc>
                <a:spcPct val="10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достижения цели: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7" y="2204864"/>
            <a:ext cx="6444208" cy="4464496"/>
          </a:xfrm>
        </p:spPr>
        <p:txBody>
          <a:bodyPr/>
          <a:lstStyle/>
          <a:p>
            <a:pPr marL="1143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образования;</a:t>
            </a:r>
          </a:p>
          <a:p>
            <a:pPr marL="1143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 основной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образовательной деятельности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внеурочной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143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ученику широкого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спектра «образовательных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предложений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 возможностей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интеллектуально - творческого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роста;</a:t>
            </a:r>
          </a:p>
          <a:p>
            <a:pPr marL="1143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 и дополнительного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образования не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параллельными, а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взаимосвязанными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esktop\для отчета фото\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/>
          <a:stretch/>
        </p:blipFill>
        <p:spPr bwMode="auto">
          <a:xfrm>
            <a:off x="5868145" y="2636912"/>
            <a:ext cx="327585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85015" cy="14388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500"/>
              </a:lnSpc>
            </a:pPr>
            <a:r>
              <a:rPr lang="ru-RU" sz="3200" b="1" cap="none" spc="50" dirty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современной гимназии</a:t>
            </a:r>
            <a:r>
              <a:rPr lang="ru-RU" sz="32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lnSpc>
                <a:spcPts val="3500"/>
              </a:lnSpc>
            </a:pPr>
            <a:r>
              <a:rPr lang="ru-RU" sz="32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предоставление ребёнку </a:t>
            </a:r>
            <a:endParaRPr lang="ru-RU" sz="3200" b="1" cap="none" spc="50" dirty="0" smtClean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ts val="3500"/>
              </a:lnSpc>
            </a:pPr>
            <a:r>
              <a:rPr lang="ru-RU" sz="32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самых разных </a:t>
            </a:r>
            <a:r>
              <a:rPr lang="ru-RU" sz="3200" b="1" cap="none" spc="50" dirty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«траекторий»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930153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969428"/>
          <a:ext cx="9144001" cy="60383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2928227"/>
                <a:gridCol w="1521522"/>
                <a:gridCol w="2786548"/>
                <a:gridCol w="1907704"/>
              </a:tblGrid>
              <a:tr h="72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спецкурса</a:t>
                      </a:r>
                      <a:endParaRPr lang="ru-RU" sz="1800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</a:t>
                      </a:r>
                      <a:endParaRPr lang="ru-RU" sz="1800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Ф.И.О, ученая степень приглашенного специалиста</a:t>
                      </a:r>
                      <a:endParaRPr lang="ru-RU" sz="1800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indent="6794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 основной работы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(ВУЗ ССУЗ)</a:t>
                      </a:r>
                      <a:endParaRPr lang="ru-RU" sz="1800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663300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«Решение прикладных задач по математике»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Б.А.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Кац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доктор ф.м.н.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КГАСА, профессор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</a:tr>
              <a:tr h="605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«Решение задач повышенной сложности»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Физика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Р.К. Сафиуллин, доктор ф.м.н.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КГАСА, доцент,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</a:tr>
              <a:tr h="596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«Юный историк»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История,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археология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Н.О.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Умяров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педагог доп. образования высшей кв. категории.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ЦДДТ им. Алиша, методист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«Семь шагов в мир экономики»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Экономика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Л.Г.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Зелепукина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учитель высшей кв. категории.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«Гимназия № 6»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«Тайны текста»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язык и литература 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Р.Р.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Ахметзянова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учитель высшей кв. категории.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«Гимназия № 6» 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</a:tr>
              <a:tr h="605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«Особенности современной иноязычной коммуникации»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Английский язык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Сабирова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Д.Р.,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д.п.н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КПФУ, зав. кафедрой ин. языков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«Деловой Английский»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Английский язык: экономика, менеджмент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Т.А.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Баклашова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к.п.н.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КПФУ, доцент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</a:tr>
              <a:tr h="605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Психология старшеклассника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Психология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Л.И.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Овчинникова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педагог-психолог высшей кв. категории.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«Гимназия № 6», педагог - психолог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«Основы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VEB-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дизайна»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Информатика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Г.Н. Пискарева, учитель высшей кв. категории.</a:t>
                      </a:r>
                      <a:endParaRPr lang="ru-RU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«Гимназия № 6»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DCB894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«Компьютерное моделирование»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Информатика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Г.В. Воробьёв, учитель гимназии, аспирант КФУ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МБОУ «Гимназия № 6»</a:t>
                      </a:r>
                      <a:endParaRPr lang="ru-RU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7574" marR="67574" marT="0" marB="0"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1760" y="0"/>
            <a:ext cx="3977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спецкурсы</a:t>
            </a:r>
            <a:endParaRPr lang="ru-RU" sz="5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400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55576" y="1052736"/>
            <a:ext cx="7704856" cy="5472608"/>
            <a:chOff x="1488" y="864"/>
            <a:chExt cx="2976" cy="3024"/>
          </a:xfrm>
        </p:grpSpPr>
        <p:sp>
          <p:nvSpPr>
            <p:cNvPr id="409621" name="Oval 21"/>
            <p:cNvSpPr>
              <a:spLocks noChangeArrowheads="1"/>
            </p:cNvSpPr>
            <p:nvPr/>
          </p:nvSpPr>
          <p:spPr bwMode="gray">
            <a:xfrm>
              <a:off x="1488" y="864"/>
              <a:ext cx="2976" cy="3010"/>
            </a:xfrm>
            <a:prstGeom prst="ellipse">
              <a:avLst/>
            </a:prstGeom>
            <a:gradFill rotWithShape="1">
              <a:gsLst>
                <a:gs pos="0">
                  <a:srgbClr val="CCBE34"/>
                </a:gs>
                <a:gs pos="100000">
                  <a:srgbClr val="CCBE3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76200" algn="ctr">
              <a:noFill/>
              <a:round/>
              <a:headEnd/>
              <a:tailEnd/>
            </a:ln>
            <a:effectLst>
              <a:outerShdw dist="206741" dir="2550627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22" name="PubPieSlice"/>
            <p:cNvSpPr>
              <a:spLocks noEditPoints="1" noChangeArrowheads="1"/>
            </p:cNvSpPr>
            <p:nvPr/>
          </p:nvSpPr>
          <p:spPr bwMode="gray">
            <a:xfrm>
              <a:off x="1488" y="864"/>
              <a:ext cx="2976" cy="3024"/>
            </a:xfrm>
            <a:custGeom>
              <a:avLst/>
              <a:gdLst>
                <a:gd name="G0" fmla="+- 0 0 0"/>
                <a:gd name="G1" fmla="sin 10800 -3676419"/>
                <a:gd name="G2" fmla="cos 10800 -3676419"/>
                <a:gd name="G3" fmla="sin 10800 -8344909"/>
                <a:gd name="G4" fmla="cos 10800 -8344909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6824 w 21600"/>
                <a:gd name="T1" fmla="*/ 1836 h 21600"/>
                <a:gd name="T2" fmla="*/ 10800 w 21600"/>
                <a:gd name="T3" fmla="*/ 10800 h 21600"/>
                <a:gd name="T4" fmla="*/ 4250 w 21600"/>
                <a:gd name="T5" fmla="*/ 2212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823" y="1836"/>
                  </a:moveTo>
                  <a:cubicBezTo>
                    <a:pt x="15042" y="639"/>
                    <a:pt x="12945" y="0"/>
                    <a:pt x="10800" y="0"/>
                  </a:cubicBezTo>
                  <a:cubicBezTo>
                    <a:pt x="8433" y="-1"/>
                    <a:pt x="6132" y="777"/>
                    <a:pt x="4250" y="2212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0E590"/>
                </a:gs>
                <a:gs pos="100000">
                  <a:srgbClr val="F0E590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 w="762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23" name="PubPieSlice"/>
            <p:cNvSpPr>
              <a:spLocks noEditPoints="1" noChangeArrowheads="1"/>
            </p:cNvSpPr>
            <p:nvPr/>
          </p:nvSpPr>
          <p:spPr bwMode="gray">
            <a:xfrm>
              <a:off x="1488" y="864"/>
              <a:ext cx="2976" cy="3024"/>
            </a:xfrm>
            <a:custGeom>
              <a:avLst/>
              <a:gdLst>
                <a:gd name="G0" fmla="+- 0 0 0"/>
                <a:gd name="G1" fmla="sin 10800 15066"/>
                <a:gd name="G2" fmla="cos 10800 15066"/>
                <a:gd name="G3" fmla="sin 10800 -3727861"/>
                <a:gd name="G4" fmla="cos 10800 -3727861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21599 w 21600"/>
                <a:gd name="T1" fmla="*/ 10843 h 21600"/>
                <a:gd name="T2" fmla="*/ 10800 w 21600"/>
                <a:gd name="T3" fmla="*/ 10800 h 21600"/>
                <a:gd name="T4" fmla="*/ 16700 w 21600"/>
                <a:gd name="T5" fmla="*/ 17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1599" y="10843"/>
                  </a:moveTo>
                  <a:cubicBezTo>
                    <a:pt x="21599" y="10828"/>
                    <a:pt x="21600" y="10814"/>
                    <a:pt x="21600" y="10800"/>
                  </a:cubicBezTo>
                  <a:cubicBezTo>
                    <a:pt x="21600" y="7150"/>
                    <a:pt x="19756" y="3747"/>
                    <a:pt x="16699" y="1754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E0A020">
                    <a:gamma/>
                    <a:tint val="24314"/>
                    <a:invGamma/>
                  </a:srgbClr>
                </a:gs>
                <a:gs pos="100000">
                  <a:srgbClr val="E0A020"/>
                </a:gs>
              </a:gsLst>
              <a:lin ang="18900000" scaled="1"/>
            </a:gradFill>
            <a:ln w="762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24" name="PubPieSlice"/>
            <p:cNvSpPr>
              <a:spLocks noEditPoints="1" noChangeArrowheads="1"/>
            </p:cNvSpPr>
            <p:nvPr/>
          </p:nvSpPr>
          <p:spPr bwMode="gray">
            <a:xfrm>
              <a:off x="1488" y="864"/>
              <a:ext cx="2976" cy="3024"/>
            </a:xfrm>
            <a:custGeom>
              <a:avLst/>
              <a:gdLst>
                <a:gd name="G0" fmla="+- 0 0 0"/>
                <a:gd name="G1" fmla="sin 10800 3667594"/>
                <a:gd name="G2" fmla="cos 10800 3667594"/>
                <a:gd name="G3" fmla="sin 10800 2086"/>
                <a:gd name="G4" fmla="cos 10800 2086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6845 w 21600"/>
                <a:gd name="T1" fmla="*/ 19749 h 21600"/>
                <a:gd name="T2" fmla="*/ 10800 w 21600"/>
                <a:gd name="T3" fmla="*/ 10800 h 21600"/>
                <a:gd name="T4" fmla="*/ 21599 w 21600"/>
                <a:gd name="T5" fmla="*/ 1080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845" y="19749"/>
                  </a:moveTo>
                  <a:cubicBezTo>
                    <a:pt x="19816" y="17742"/>
                    <a:pt x="21598" y="14390"/>
                    <a:pt x="21599" y="108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DFE29A">
                    <a:gamma/>
                    <a:shade val="51373"/>
                    <a:invGamma/>
                  </a:srgbClr>
                </a:gs>
                <a:gs pos="100000">
                  <a:srgbClr val="DFE29A"/>
                </a:gs>
              </a:gsLst>
              <a:lin ang="2700000" scaled="1"/>
            </a:gradFill>
            <a:ln w="762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25" name="PubPieSlice"/>
            <p:cNvSpPr>
              <a:spLocks noEditPoints="1" noChangeArrowheads="1"/>
            </p:cNvSpPr>
            <p:nvPr/>
          </p:nvSpPr>
          <p:spPr bwMode="gray">
            <a:xfrm>
              <a:off x="1488" y="864"/>
              <a:ext cx="2976" cy="3024"/>
            </a:xfrm>
            <a:custGeom>
              <a:avLst/>
              <a:gdLst>
                <a:gd name="G0" fmla="+- 0 0 0"/>
                <a:gd name="G1" fmla="sin 10800 8269459"/>
                <a:gd name="G2" fmla="cos 10800 8269459"/>
                <a:gd name="G3" fmla="sin 10800 3664292"/>
                <a:gd name="G4" fmla="cos 10800 3664292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4424 w 21600"/>
                <a:gd name="T1" fmla="*/ 19517 h 21600"/>
                <a:gd name="T2" fmla="*/ 10800 w 21600"/>
                <a:gd name="T3" fmla="*/ 10800 h 21600"/>
                <a:gd name="T4" fmla="*/ 16852 w 21600"/>
                <a:gd name="T5" fmla="*/ 1974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4423" y="19517"/>
                  </a:moveTo>
                  <a:cubicBezTo>
                    <a:pt x="6274" y="20870"/>
                    <a:pt x="8507" y="21600"/>
                    <a:pt x="10800" y="21600"/>
                  </a:cubicBezTo>
                  <a:cubicBezTo>
                    <a:pt x="12957" y="21599"/>
                    <a:pt x="15065" y="20953"/>
                    <a:pt x="16852" y="19744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E2B67C"/>
                </a:gs>
                <a:gs pos="50000">
                  <a:srgbClr val="E2B67C">
                    <a:gamma/>
                    <a:shade val="87843"/>
                    <a:invGamma/>
                  </a:srgbClr>
                </a:gs>
                <a:gs pos="100000">
                  <a:srgbClr val="E2B67C"/>
                </a:gs>
              </a:gsLst>
              <a:lin ang="18900000" scaled="1"/>
            </a:gradFill>
            <a:ln w="762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26" name="PubPieSlice"/>
            <p:cNvSpPr>
              <a:spLocks noEditPoints="1" noChangeArrowheads="1"/>
            </p:cNvSpPr>
            <p:nvPr/>
          </p:nvSpPr>
          <p:spPr bwMode="gray">
            <a:xfrm>
              <a:off x="1488" y="864"/>
              <a:ext cx="2976" cy="3024"/>
            </a:xfrm>
            <a:custGeom>
              <a:avLst/>
              <a:gdLst>
                <a:gd name="G0" fmla="+- 0 0 0"/>
                <a:gd name="G1" fmla="sin 10800 11768306"/>
                <a:gd name="G2" fmla="cos 10800 11768306"/>
                <a:gd name="G3" fmla="sin 10800 8216468"/>
                <a:gd name="G4" fmla="cos 10800 8216468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0 w 21600"/>
                <a:gd name="T1" fmla="*/ 10881 h 21600"/>
                <a:gd name="T2" fmla="*/ 10800 w 21600"/>
                <a:gd name="T3" fmla="*/ 10800 h 21600"/>
                <a:gd name="T4" fmla="*/ 4547 w 21600"/>
                <a:gd name="T5" fmla="*/ 1960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0880"/>
                  </a:moveTo>
                  <a:cubicBezTo>
                    <a:pt x="26" y="14350"/>
                    <a:pt x="1717" y="17596"/>
                    <a:pt x="4547" y="196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AACA7A"/>
                </a:gs>
                <a:gs pos="100000">
                  <a:srgbClr val="AACA7A">
                    <a:gamma/>
                    <a:tint val="66667"/>
                    <a:invGamma/>
                  </a:srgbClr>
                </a:gs>
              </a:gsLst>
              <a:lin ang="2700000" scaled="1"/>
            </a:gradFill>
            <a:ln w="762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27" name="Text Box 27"/>
            <p:cNvSpPr txBox="1">
              <a:spLocks noChangeArrowheads="1"/>
            </p:cNvSpPr>
            <p:nvPr/>
          </p:nvSpPr>
          <p:spPr bwMode="gray">
            <a:xfrm>
              <a:off x="2736" y="1200"/>
              <a:ext cx="705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ДМ</a:t>
              </a:r>
              <a:r>
                <a:rPr lang="ru-RU" dirty="0" smtClean="0">
                  <a:solidFill>
                    <a:srgbClr val="000000"/>
                  </a:solidFill>
                </a:rPr>
                <a:t>Ш </a:t>
              </a:r>
              <a:r>
                <a:rPr lang="ru-RU" b="1" dirty="0" smtClean="0">
                  <a:solidFill>
                    <a:srgbClr val="000000"/>
                  </a:solidFill>
                </a:rPr>
                <a:t>№ 20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09628" name="Text Box 28"/>
            <p:cNvSpPr txBox="1">
              <a:spLocks noChangeArrowheads="1"/>
            </p:cNvSpPr>
            <p:nvPr/>
          </p:nvSpPr>
          <p:spPr bwMode="gray">
            <a:xfrm>
              <a:off x="3744" y="1776"/>
              <a:ext cx="516" cy="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ДЮСШ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№14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09629" name="Text Box 29"/>
            <p:cNvSpPr txBox="1">
              <a:spLocks noChangeArrowheads="1"/>
            </p:cNvSpPr>
            <p:nvPr/>
          </p:nvSpPr>
          <p:spPr bwMode="gray">
            <a:xfrm>
              <a:off x="3796" y="2734"/>
              <a:ext cx="323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ЦВР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09630" name="Text Box 30"/>
            <p:cNvSpPr txBox="1">
              <a:spLocks noChangeArrowheads="1"/>
            </p:cNvSpPr>
            <p:nvPr/>
          </p:nvSpPr>
          <p:spPr bwMode="gray">
            <a:xfrm>
              <a:off x="2736" y="3312"/>
              <a:ext cx="880" cy="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ЦДТ «Олимп»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09631" name="Text Box 31"/>
            <p:cNvSpPr txBox="1">
              <a:spLocks noChangeArrowheads="1"/>
            </p:cNvSpPr>
            <p:nvPr/>
          </p:nvSpPr>
          <p:spPr bwMode="gray">
            <a:xfrm>
              <a:off x="1655" y="2575"/>
              <a:ext cx="829" cy="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ГДДТ</a:t>
              </a:r>
            </a:p>
            <a:p>
              <a:pPr algn="ctr"/>
              <a:r>
                <a:rPr lang="ru-RU" dirty="0" smtClean="0">
                  <a:solidFill>
                    <a:srgbClr val="000000"/>
                  </a:solidFill>
                </a:rPr>
                <a:t>им. А </a:t>
              </a:r>
              <a:r>
                <a:rPr lang="ru-RU" dirty="0" err="1" smtClean="0">
                  <a:solidFill>
                    <a:srgbClr val="000000"/>
                  </a:solidFill>
                </a:rPr>
                <a:t>Алиша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09632" name="Text Box 32"/>
            <p:cNvSpPr txBox="1">
              <a:spLocks noChangeArrowheads="1"/>
            </p:cNvSpPr>
            <p:nvPr/>
          </p:nvSpPr>
          <p:spPr bwMode="gray">
            <a:xfrm>
              <a:off x="1766" y="1660"/>
              <a:ext cx="511" cy="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Школа</a:t>
              </a:r>
            </a:p>
            <a:p>
              <a:r>
                <a:rPr lang="ru-RU" dirty="0" smtClean="0">
                  <a:solidFill>
                    <a:srgbClr val="000000"/>
                  </a:solidFill>
                </a:rPr>
                <a:t>Айкидо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2256" y="1632"/>
              <a:ext cx="1463" cy="1463"/>
              <a:chOff x="2256" y="1632"/>
              <a:chExt cx="1463" cy="1463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2434" y="1810"/>
                <a:ext cx="1104" cy="1104"/>
                <a:chOff x="2016" y="1920"/>
                <a:chExt cx="1680" cy="1680"/>
              </a:xfrm>
            </p:grpSpPr>
            <p:sp>
              <p:nvSpPr>
                <p:cNvPr id="409635" name="Oval 3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636" name="Freeform 3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9637" name="AutoShape 37"/>
              <p:cNvSpPr>
                <a:spLocks noChangeArrowheads="1"/>
              </p:cNvSpPr>
              <p:nvPr/>
            </p:nvSpPr>
            <p:spPr bwMode="gray">
              <a:xfrm>
                <a:off x="2256" y="1632"/>
                <a:ext cx="1463" cy="1463"/>
              </a:xfrm>
              <a:custGeom>
                <a:avLst/>
                <a:gdLst>
                  <a:gd name="G0" fmla="+- 1136732 0 0"/>
                  <a:gd name="G1" fmla="+- 5603258 0 0"/>
                  <a:gd name="G2" fmla="+- 1136732 0 5603258"/>
                  <a:gd name="G3" fmla="+- 10800 0 0"/>
                  <a:gd name="G4" fmla="+- 0 0 113673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097 0 0"/>
                  <a:gd name="G9" fmla="+- 0 0 5603258"/>
                  <a:gd name="G10" fmla="+- 8097 0 2700"/>
                  <a:gd name="G11" fmla="cos G10 1136732"/>
                  <a:gd name="G12" fmla="sin G10 1136732"/>
                  <a:gd name="G13" fmla="cos 13500 1136732"/>
                  <a:gd name="G14" fmla="sin 13500 113673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097 1 2"/>
                  <a:gd name="G20" fmla="+- G19 5400 0"/>
                  <a:gd name="G21" fmla="cos G20 1136732"/>
                  <a:gd name="G22" fmla="sin G20 1136732"/>
                  <a:gd name="G23" fmla="+- G21 10800 0"/>
                  <a:gd name="G24" fmla="+- G12 G23 G22"/>
                  <a:gd name="G25" fmla="+- G22 G23 G11"/>
                  <a:gd name="G26" fmla="cos 10800 1136732"/>
                  <a:gd name="G27" fmla="sin 10800 1136732"/>
                  <a:gd name="G28" fmla="cos 8097 1136732"/>
                  <a:gd name="G29" fmla="sin 8097 113673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5603258"/>
                  <a:gd name="G36" fmla="sin G34 5603258"/>
                  <a:gd name="G37" fmla="+/ 5603258 113673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097 G39"/>
                  <a:gd name="G43" fmla="sin 809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4065 w 21600"/>
                  <a:gd name="T5" fmla="*/ 2356 h 21600"/>
                  <a:gd name="T6" fmla="*/ 11541 w 21600"/>
                  <a:gd name="T7" fmla="*/ 20219 h 21600"/>
                  <a:gd name="T8" fmla="*/ 5750 w 21600"/>
                  <a:gd name="T9" fmla="*/ 4470 h 21600"/>
                  <a:gd name="T10" fmla="*/ 23686 w 21600"/>
                  <a:gd name="T11" fmla="*/ 14824 h 21600"/>
                  <a:gd name="T12" fmla="*/ 18610 w 21600"/>
                  <a:gd name="T13" fmla="*/ 17485 h 21600"/>
                  <a:gd name="T14" fmla="*/ 15951 w 21600"/>
                  <a:gd name="T15" fmla="*/ 12408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528" y="13213"/>
                    </a:moveTo>
                    <a:cubicBezTo>
                      <a:pt x="18772" y="12432"/>
                      <a:pt x="18897" y="11618"/>
                      <a:pt x="18897" y="10800"/>
                    </a:cubicBezTo>
                    <a:cubicBezTo>
                      <a:pt x="18897" y="6328"/>
                      <a:pt x="15271" y="2703"/>
                      <a:pt x="10800" y="2703"/>
                    </a:cubicBezTo>
                    <a:cubicBezTo>
                      <a:pt x="6328" y="2703"/>
                      <a:pt x="2703" y="6328"/>
                      <a:pt x="2703" y="10800"/>
                    </a:cubicBezTo>
                    <a:cubicBezTo>
                      <a:pt x="2703" y="15271"/>
                      <a:pt x="6328" y="18897"/>
                      <a:pt x="10800" y="18897"/>
                    </a:cubicBezTo>
                    <a:cubicBezTo>
                      <a:pt x="11012" y="18897"/>
                      <a:pt x="11224" y="18888"/>
                      <a:pt x="11435" y="18872"/>
                    </a:cubicBezTo>
                    <a:lnTo>
                      <a:pt x="11647" y="21566"/>
                    </a:lnTo>
                    <a:cubicBezTo>
                      <a:pt x="11365" y="21588"/>
                      <a:pt x="11082" y="21599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1891"/>
                      <a:pt x="21434" y="12977"/>
                      <a:pt x="21108" y="14019"/>
                    </a:cubicBezTo>
                    <a:lnTo>
                      <a:pt x="23686" y="14824"/>
                    </a:lnTo>
                    <a:lnTo>
                      <a:pt x="18610" y="17485"/>
                    </a:lnTo>
                    <a:lnTo>
                      <a:pt x="15951" y="12408"/>
                    </a:lnTo>
                    <a:lnTo>
                      <a:pt x="18528" y="132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24D14"/>
                  </a:gs>
                  <a:gs pos="100000">
                    <a:srgbClr val="A24D14">
                      <a:gamma/>
                      <a:tint val="42353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" name="Прямоугольник 22"/>
          <p:cNvSpPr/>
          <p:nvPr/>
        </p:nvSpPr>
        <p:spPr>
          <a:xfrm>
            <a:off x="1" y="2606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Дополнительное образование</a:t>
            </a:r>
            <a:endParaRPr lang="ru-RU" sz="4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для отчета фото\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30019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4985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Научно-исследовательские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поисковые объединения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школьников</a:t>
            </a:r>
            <a:endParaRPr lang="ru-RU" sz="40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583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2"/>
          <p:cNvGrpSpPr>
            <a:grpSpLocks/>
          </p:cNvGrpSpPr>
          <p:nvPr/>
        </p:nvGrpSpPr>
        <p:grpSpPr bwMode="auto">
          <a:xfrm rot="16917978">
            <a:off x="-389433" y="1233129"/>
            <a:ext cx="3232884" cy="702516"/>
            <a:chOff x="1392" y="3216"/>
            <a:chExt cx="3360" cy="384"/>
          </a:xfrm>
        </p:grpSpPr>
        <p:sp>
          <p:nvSpPr>
            <p:cNvPr id="64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7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018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41"/>
          <p:cNvGrpSpPr>
            <a:grpSpLocks/>
          </p:cNvGrpSpPr>
          <p:nvPr/>
        </p:nvGrpSpPr>
        <p:grpSpPr bwMode="auto">
          <a:xfrm rot="19645613">
            <a:off x="2434048" y="2123511"/>
            <a:ext cx="3657600" cy="600075"/>
            <a:chOff x="1392" y="3216"/>
            <a:chExt cx="3360" cy="384"/>
          </a:xfrm>
        </p:grpSpPr>
        <p:sp>
          <p:nvSpPr>
            <p:cNvPr id="135300" name="Oval 132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01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02" name="Oval 134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03" name="Oval 13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522439" y="3518911"/>
            <a:ext cx="2514600" cy="2590800"/>
            <a:chOff x="839" y="1224"/>
            <a:chExt cx="862" cy="862"/>
          </a:xfrm>
        </p:grpSpPr>
        <p:sp>
          <p:nvSpPr>
            <p:cNvPr id="135256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5257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5258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259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260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261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5262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5263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5264" name="Oval 96"/>
            <p:cNvSpPr>
              <a:spLocks noChangeArrowheads="1"/>
            </p:cNvSpPr>
            <p:nvPr/>
          </p:nvSpPr>
          <p:spPr bwMode="gray">
            <a:xfrm>
              <a:off x="997" y="1356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35212" name="Text Box 44"/>
          <p:cNvSpPr txBox="1">
            <a:spLocks noChangeArrowheads="1"/>
          </p:cNvSpPr>
          <p:nvPr/>
        </p:nvSpPr>
        <p:spPr bwMode="gray">
          <a:xfrm rot="19575116">
            <a:off x="2592061" y="2262926"/>
            <a:ext cx="3109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«Шахматный всеобуч»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5" name="Group 142"/>
          <p:cNvGrpSpPr>
            <a:grpSpLocks/>
          </p:cNvGrpSpPr>
          <p:nvPr/>
        </p:nvGrpSpPr>
        <p:grpSpPr bwMode="auto">
          <a:xfrm rot="20131452">
            <a:off x="2888056" y="2788865"/>
            <a:ext cx="3810000" cy="600075"/>
            <a:chOff x="1392" y="3216"/>
            <a:chExt cx="3360" cy="384"/>
          </a:xfrm>
        </p:grpSpPr>
        <p:sp>
          <p:nvSpPr>
            <p:cNvPr id="135311" name="Oval 14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12" name="Oval 14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13" name="Oval 14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14" name="Oval 14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147"/>
          <p:cNvGrpSpPr>
            <a:grpSpLocks/>
          </p:cNvGrpSpPr>
          <p:nvPr/>
        </p:nvGrpSpPr>
        <p:grpSpPr bwMode="auto">
          <a:xfrm rot="-1101588">
            <a:off x="3293545" y="3544509"/>
            <a:ext cx="3962400" cy="600075"/>
            <a:chOff x="1392" y="3216"/>
            <a:chExt cx="3360" cy="384"/>
          </a:xfrm>
        </p:grpSpPr>
        <p:sp>
          <p:nvSpPr>
            <p:cNvPr id="135316" name="Oval 14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17" name="Oval 14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18" name="Oval 15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19" name="Oval 15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" name="Group 152"/>
          <p:cNvGrpSpPr>
            <a:grpSpLocks/>
          </p:cNvGrpSpPr>
          <p:nvPr/>
        </p:nvGrpSpPr>
        <p:grpSpPr bwMode="auto">
          <a:xfrm rot="-478277">
            <a:off x="3392665" y="4379782"/>
            <a:ext cx="4114800" cy="600075"/>
            <a:chOff x="1392" y="3216"/>
            <a:chExt cx="3360" cy="384"/>
          </a:xfrm>
        </p:grpSpPr>
        <p:sp>
          <p:nvSpPr>
            <p:cNvPr id="135321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22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23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24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3452223" y="5181132"/>
            <a:ext cx="4267200" cy="600075"/>
            <a:chOff x="1392" y="3216"/>
            <a:chExt cx="3360" cy="384"/>
          </a:xfrm>
        </p:grpSpPr>
        <p:sp>
          <p:nvSpPr>
            <p:cNvPr id="135326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27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28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5329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35340" name="Text Box 172"/>
          <p:cNvSpPr txBox="1">
            <a:spLocks noChangeArrowheads="1"/>
          </p:cNvSpPr>
          <p:nvPr/>
        </p:nvSpPr>
        <p:spPr bwMode="gray">
          <a:xfrm rot="20110859">
            <a:off x="4070896" y="2855881"/>
            <a:ext cx="14205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«Забота»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5341" name="Text Box 173"/>
          <p:cNvSpPr txBox="1">
            <a:spLocks noChangeArrowheads="1"/>
          </p:cNvSpPr>
          <p:nvPr/>
        </p:nvSpPr>
        <p:spPr bwMode="gray">
          <a:xfrm rot="20405562">
            <a:off x="3614763" y="3601379"/>
            <a:ext cx="33646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«Пришкольный участок»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5342" name="Text Box 174"/>
          <p:cNvSpPr txBox="1">
            <a:spLocks noChangeArrowheads="1"/>
          </p:cNvSpPr>
          <p:nvPr/>
        </p:nvSpPr>
        <p:spPr bwMode="gray">
          <a:xfrm rot="-476143">
            <a:off x="4197510" y="4484853"/>
            <a:ext cx="2697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«Школьная газета»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5343" name="Text Box 175"/>
          <p:cNvSpPr txBox="1">
            <a:spLocks noChangeArrowheads="1"/>
          </p:cNvSpPr>
          <p:nvPr/>
        </p:nvSpPr>
        <p:spPr bwMode="gray">
          <a:xfrm>
            <a:off x="3969477" y="5286258"/>
            <a:ext cx="34960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«Школьное телевидение»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5344" name="Text Box 176"/>
          <p:cNvSpPr txBox="1">
            <a:spLocks noChangeArrowheads="1"/>
          </p:cNvSpPr>
          <p:nvPr/>
        </p:nvSpPr>
        <p:spPr bwMode="auto">
          <a:xfrm>
            <a:off x="936530" y="4300556"/>
            <a:ext cx="12602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   «Я </a:t>
            </a:r>
            <a:r>
              <a:rPr lang="ru-RU" dirty="0">
                <a:solidFill>
                  <a:srgbClr val="663300"/>
                </a:solidFill>
              </a:rPr>
              <a:t>и моя 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 smtClean="0">
                <a:solidFill>
                  <a:srgbClr val="663300"/>
                </a:solidFill>
              </a:rPr>
              <a:t>гимназия»</a:t>
            </a:r>
            <a:endParaRPr lang="en-US" dirty="0">
              <a:solidFill>
                <a:srgbClr val="663300"/>
              </a:solidFill>
            </a:endParaRP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 rot="18704141">
            <a:off x="1616156" y="1422654"/>
            <a:ext cx="3784337" cy="702516"/>
            <a:chOff x="1392" y="3216"/>
            <a:chExt cx="3360" cy="384"/>
          </a:xfrm>
        </p:grpSpPr>
        <p:sp>
          <p:nvSpPr>
            <p:cNvPr id="45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6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8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" name="Group 152"/>
          <p:cNvGrpSpPr>
            <a:grpSpLocks/>
          </p:cNvGrpSpPr>
          <p:nvPr/>
        </p:nvGrpSpPr>
        <p:grpSpPr bwMode="auto">
          <a:xfrm rot="585869">
            <a:off x="3205629" y="6025230"/>
            <a:ext cx="4039883" cy="654761"/>
            <a:chOff x="1392" y="3216"/>
            <a:chExt cx="3360" cy="384"/>
          </a:xfrm>
        </p:grpSpPr>
        <p:sp>
          <p:nvSpPr>
            <p:cNvPr id="50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1" name="Group 157"/>
          <p:cNvGrpSpPr>
            <a:grpSpLocks/>
          </p:cNvGrpSpPr>
          <p:nvPr/>
        </p:nvGrpSpPr>
        <p:grpSpPr bwMode="auto">
          <a:xfrm rot="17998643">
            <a:off x="705927" y="1162638"/>
            <a:ext cx="3480052" cy="731690"/>
            <a:chOff x="1392" y="3216"/>
            <a:chExt cx="3360" cy="384"/>
          </a:xfrm>
        </p:grpSpPr>
        <p:sp>
          <p:nvSpPr>
            <p:cNvPr id="55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6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8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9" name="Text Box 175"/>
          <p:cNvSpPr txBox="1">
            <a:spLocks noChangeArrowheads="1"/>
          </p:cNvSpPr>
          <p:nvPr/>
        </p:nvSpPr>
        <p:spPr bwMode="gray">
          <a:xfrm rot="18679011">
            <a:off x="1604982" y="1587140"/>
            <a:ext cx="3806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«Археология родного края»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0" name="Text Box 175"/>
          <p:cNvSpPr txBox="1">
            <a:spLocks noChangeArrowheads="1"/>
          </p:cNvSpPr>
          <p:nvPr/>
        </p:nvSpPr>
        <p:spPr bwMode="gray">
          <a:xfrm rot="18081828">
            <a:off x="1108212" y="1206488"/>
            <a:ext cx="259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«</a:t>
            </a:r>
            <a:r>
              <a:rPr lang="ru-RU" sz="2000" dirty="0" smtClean="0"/>
              <a:t>Школьная</a:t>
            </a:r>
          </a:p>
          <a:p>
            <a:r>
              <a:rPr lang="ru-RU" sz="2000" dirty="0" smtClean="0"/>
              <a:t> бизнес-компания</a:t>
            </a:r>
            <a:r>
              <a:rPr lang="ru-RU" sz="2000" dirty="0"/>
              <a:t>»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Text Box 175"/>
          <p:cNvSpPr txBox="1">
            <a:spLocks noChangeArrowheads="1"/>
          </p:cNvSpPr>
          <p:nvPr/>
        </p:nvSpPr>
        <p:spPr bwMode="gray">
          <a:xfrm rot="520530">
            <a:off x="3348287" y="6138093"/>
            <a:ext cx="3856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/>
              <a:t>«Культура здоровой жизни».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2" name="Text Box 175"/>
          <p:cNvSpPr txBox="1">
            <a:spLocks noChangeArrowheads="1"/>
          </p:cNvSpPr>
          <p:nvPr/>
        </p:nvSpPr>
        <p:spPr bwMode="gray">
          <a:xfrm rot="16968382">
            <a:off x="85893" y="1287376"/>
            <a:ext cx="2323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/>
              <a:t>«Снежный десант»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10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137323"/>
          </a:xfrm>
        </p:spPr>
        <p:txBody>
          <a:bodyPr/>
          <a:lstStyle/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ПНПО - 4</a:t>
            </a: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лучший учитель» - 8</a:t>
            </a: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 новый учитель» - 2</a:t>
            </a: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учитель в области ИКТ» – 1</a:t>
            </a: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Алгарыш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1</a:t>
            </a:r>
          </a:p>
          <a:p>
            <a:pPr>
              <a:lnSpc>
                <a:spcPts val="3000"/>
              </a:lnSpc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«Национальное достояние России» - 4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25963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000"/>
              </a:lnSpc>
            </a:pPr>
            <a:r>
              <a:rPr lang="ru-RU" sz="36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 – победители и призеры</a:t>
            </a:r>
          </a:p>
          <a:p>
            <a:pPr algn="ctr">
              <a:lnSpc>
                <a:spcPts val="4000"/>
              </a:lnSpc>
            </a:pPr>
            <a:r>
              <a:rPr lang="ru-RU" sz="36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профессиональных конкурсов </a:t>
            </a:r>
          </a:p>
          <a:p>
            <a:pPr algn="ctr">
              <a:lnSpc>
                <a:spcPts val="4000"/>
              </a:lnSpc>
            </a:pPr>
            <a:r>
              <a:rPr lang="ru-RU" sz="36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3600" b="1" cap="none" spc="50" dirty="0" err="1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грантовых</a:t>
            </a:r>
            <a:r>
              <a:rPr lang="ru-RU" sz="36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проектов:</a:t>
            </a:r>
            <a:endParaRPr lang="ru-RU" sz="36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240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«Лучшие школы Татарстана»,2009г. – абсолютный победитель;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Красивая школа», 2007г. – 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 в номинации «Школа творчества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«Школа, содействующая здоровью, золотого уровня», 2007 и 2011г.;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муниципальных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фестивалей и конкурсов:  «Муза профессии», 2010г.- призер фестиваля;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лучшую школьную столовую»,2010г. – призер конкурса;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перемена», 2010г. – призер фестиваля;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лучшую пришкольную территорию», 2012г. – победитель смотра – конкурса;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педагогических идей», 2012г. – призер в номинации «Методическая служба – новой школе»; 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общероссийского проекта «Школа цифрового века», </a:t>
            </a:r>
            <a:endParaRPr lang="ru-RU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- 2013г.; является победителем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грантовых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проектов РТ: «На лучший медицинский кабинет», 2008г.;  «Путь к здоровью» - 2013г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.;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лауреатом конкурса </a:t>
            </a:r>
            <a:r>
              <a:rPr lang="tt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“100 лучших школ Росии”, 2013г.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735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Репутация гимназии</a:t>
            </a:r>
            <a:endParaRPr lang="ru-RU" sz="5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698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958011"/>
          </a:xfrm>
          <a:solidFill>
            <a:srgbClr val="D0A17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решения необходимо принимать с учетом того, какую пользу от них получат учащиеся;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строить свою деятельность, постоянно принимая во внимание развитие гимназии;</a:t>
            </a:r>
          </a:p>
          <a:p>
            <a:pPr lvl="0">
              <a:buFont typeface="Wingdings" pitchFamily="2" charset="2"/>
              <a:buChar char="v"/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стремиться к наиболее полному привлечению всех субъектов образовательного процесса к управлению, основанному на партнерстве.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457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управления:</a:t>
            </a:r>
            <a:endParaRPr lang="ru-RU" sz="5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98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2332855"/>
          </a:xfrm>
          <a:solidFill>
            <a:srgbClr val="D0A17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подготовки выпускников, обладающих многофункциональными компетентностями, необходимыми для                   успешной социальной и профессиональной самореализации.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400\Мои документы\фото\с фотика\IMG_1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1793" y="3717032"/>
            <a:ext cx="393631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"/>
            <a:ext cx="83167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Миссия гимназии</a:t>
            </a:r>
            <a:endParaRPr lang="ru-RU" sz="72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153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0"/>
          <a:ext cx="871296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7411535" imgH="6388653" progId="Word.Document.8">
                  <p:embed/>
                </p:oleObj>
              </mc:Choice>
              <mc:Fallback>
                <p:oleObj name="Document" r:id="rId3" imgW="7411535" imgH="6388653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0"/>
                        <a:ext cx="871296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256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41909"/>
              </p:ext>
            </p:extLst>
          </p:nvPr>
        </p:nvGraphicFramePr>
        <p:xfrm>
          <a:off x="0" y="1268760"/>
          <a:ext cx="9144000" cy="5444427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946754"/>
                <a:gridCol w="4197246"/>
              </a:tblGrid>
              <a:tr h="6895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Фактор качества кадрового обеспечения и системы работы с кадрами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68958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462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98 % педагогов имеют высшее образование</a:t>
                      </a:r>
                      <a:endParaRPr lang="ru-RU" sz="1600" b="1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0A1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462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98 % педагогических кадров имеют высшее образование, из них 97 % - педагогическое</a:t>
                      </a:r>
                      <a:endParaRPr lang="ru-RU" sz="1600" b="1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0A172"/>
                    </a:solidFill>
                  </a:tcPr>
                </a:tc>
              </a:tr>
              <a:tr h="9799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81 % педагогов аттестованы, из них не менее 80% имеют высшую и первую категории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Стабильно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80-82 % педагогических кадров имеют квалификационную категорию, из них не менее 21 % - высшую, 59 % - первую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68958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462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 регулярно повышают (не реже 1 раза в 5 лет) квалификацию</a:t>
                      </a:r>
                      <a:endParaRPr lang="ru-RU" sz="1600" b="1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0A1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462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100 %</a:t>
                      </a:r>
                      <a:endParaRPr lang="ru-RU" sz="1600" b="1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0A172"/>
                    </a:solidFill>
                  </a:tcPr>
                </a:tc>
              </a:tr>
              <a:tr h="14043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Оптимальное соотношение в коллективе педагогов с различным педагогическим опытом с целью омолаживания коллектива и передачи педагогического опыта 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Ежегодно работают молодые педагоги (стаж 1-5 лет) – 11 %, более опытные (6-10 лет) – 9 % и 11-20 лет – 15 %, имеющие значительный педагогический стаж (свыше 20 лет)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65%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663300"/>
                    </a:solidFill>
                  </a:tcPr>
                </a:tc>
              </a:tr>
              <a:tr h="9799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462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Привлечение педагогов вузов,</a:t>
                      </a:r>
                      <a:r>
                        <a:rPr lang="ru-RU" sz="1600" b="1" baseline="0" dirty="0" smtClean="0">
                          <a:solidFill>
                            <a:srgbClr val="462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специалистов научных заведений, центров развития и т.п. для ведения специальных курсов и публичных лекций</a:t>
                      </a:r>
                      <a:endParaRPr lang="ru-RU" sz="1600" b="1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0A1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462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Ежегодно в гимназию привлекается около 15 специалистов вузов, оформленных по срочному трудовому договору</a:t>
                      </a:r>
                      <a:endParaRPr lang="ru-RU" sz="1600" b="1" dirty="0">
                        <a:solidFill>
                          <a:srgbClr val="462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0A17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24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Кадровое обеспечение</a:t>
            </a:r>
            <a:endParaRPr lang="ru-RU" sz="5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4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90708780"/>
              </p:ext>
            </p:extLst>
          </p:nvPr>
        </p:nvGraphicFramePr>
        <p:xfrm>
          <a:off x="323528" y="1628800"/>
          <a:ext cx="8352928" cy="496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3" y="0"/>
            <a:ext cx="635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Кадровый состав</a:t>
            </a:r>
            <a:endParaRPr lang="ru-RU" sz="5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052736"/>
            <a:ext cx="489654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4000" b="1" dirty="0" smtClean="0">
                <a:solidFill>
                  <a:srgbClr val="803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стажу работы</a:t>
            </a:r>
            <a:endParaRPr lang="ru-RU" sz="4000" b="1" dirty="0">
              <a:solidFill>
                <a:srgbClr val="803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312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3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квалификационным категориям</a:t>
            </a:r>
            <a:endParaRPr lang="ru-RU" sz="4000" b="1" dirty="0">
              <a:solidFill>
                <a:srgbClr val="803D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01293616"/>
              </p:ext>
            </p:extLst>
          </p:nvPr>
        </p:nvGraphicFramePr>
        <p:xfrm>
          <a:off x="323528" y="1628800"/>
          <a:ext cx="8568952" cy="498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133601" y="5769528"/>
            <a:ext cx="5318720" cy="732648"/>
            <a:chOff x="1400" y="1476"/>
            <a:chExt cx="2989" cy="383"/>
          </a:xfrm>
        </p:grpSpPr>
        <p:sp>
          <p:nvSpPr>
            <p:cNvPr id="313399" name="AutoShape 55"/>
            <p:cNvSpPr>
              <a:spLocks noChangeArrowheads="1"/>
            </p:cNvSpPr>
            <p:nvPr/>
          </p:nvSpPr>
          <p:spPr bwMode="gray">
            <a:xfrm>
              <a:off x="1597" y="1550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90DA">
                    <a:gamma/>
                    <a:tint val="21176"/>
                    <a:invGamma/>
                  </a:srgbClr>
                </a:gs>
                <a:gs pos="100000">
                  <a:srgbClr val="BE90DA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00" name="AutoShape 56"/>
            <p:cNvSpPr>
              <a:spLocks noChangeArrowheads="1"/>
            </p:cNvSpPr>
            <p:nvPr/>
          </p:nvSpPr>
          <p:spPr bwMode="gray">
            <a:xfrm>
              <a:off x="1400" y="1476"/>
              <a:ext cx="432" cy="362"/>
            </a:xfrm>
            <a:prstGeom prst="diamond">
              <a:avLst/>
            </a:prstGeom>
            <a:gradFill rotWithShape="1">
              <a:gsLst>
                <a:gs pos="0">
                  <a:srgbClr val="BE90DA">
                    <a:gamma/>
                    <a:shade val="46275"/>
                    <a:invGamma/>
                  </a:srgbClr>
                </a:gs>
                <a:gs pos="100000">
                  <a:srgbClr val="BE90DA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01" name="Text Box 57"/>
            <p:cNvSpPr txBox="1">
              <a:spLocks noChangeArrowheads="1"/>
            </p:cNvSpPr>
            <p:nvPr/>
          </p:nvSpPr>
          <p:spPr bwMode="gray">
            <a:xfrm>
              <a:off x="1750" y="1529"/>
              <a:ext cx="263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b="1" dirty="0" smtClean="0">
                  <a:solidFill>
                    <a:srgbClr val="000000"/>
                  </a:solidFill>
                </a:rPr>
                <a:t>  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«Почетный работник общего образования»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313402" name="Text Box 58"/>
            <p:cNvSpPr txBox="1">
              <a:spLocks noChangeArrowheads="1"/>
            </p:cNvSpPr>
            <p:nvPr/>
          </p:nvSpPr>
          <p:spPr bwMode="gray">
            <a:xfrm>
              <a:off x="1511" y="1529"/>
              <a:ext cx="20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133600" y="1752600"/>
            <a:ext cx="5318720" cy="685800"/>
            <a:chOff x="1296" y="1824"/>
            <a:chExt cx="3033" cy="432"/>
          </a:xfrm>
        </p:grpSpPr>
        <p:sp>
          <p:nvSpPr>
            <p:cNvPr id="313404" name="AutoShape 6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05" name="AutoShape 6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06" name="Text Box 62"/>
            <p:cNvSpPr txBox="1">
              <a:spLocks noChangeArrowheads="1"/>
            </p:cNvSpPr>
            <p:nvPr/>
          </p:nvSpPr>
          <p:spPr bwMode="gray">
            <a:xfrm>
              <a:off x="1680" y="1934"/>
              <a:ext cx="264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 «Заслуженный </a:t>
              </a:r>
              <a:r>
                <a:rPr lang="ru-RU" b="1" dirty="0" smtClean="0">
                  <a:solidFill>
                    <a:srgbClr val="000000"/>
                  </a:solidFill>
                </a:rPr>
                <a:t>учитель РТ»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3407" name="Text Box 6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133600" y="2514600"/>
            <a:ext cx="5218764" cy="685800"/>
            <a:chOff x="1296" y="2304"/>
            <a:chExt cx="2918" cy="432"/>
          </a:xfrm>
        </p:grpSpPr>
        <p:sp>
          <p:nvSpPr>
            <p:cNvPr id="313409" name="AutoShape 65"/>
            <p:cNvSpPr>
              <a:spLocks noChangeArrowheads="1"/>
            </p:cNvSpPr>
            <p:nvPr/>
          </p:nvSpPr>
          <p:spPr bwMode="gray">
            <a:xfrm>
              <a:off x="1708" y="2381"/>
              <a:ext cx="250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 «</a:t>
              </a:r>
              <a:r>
                <a:rPr lang="ru-RU" dirty="0" err="1" smtClean="0">
                  <a:solidFill>
                    <a:srgbClr val="000000"/>
                  </a:solidFill>
                </a:rPr>
                <a:t>Соровский</a:t>
              </a:r>
              <a:r>
                <a:rPr lang="ru-RU" dirty="0" smtClean="0">
                  <a:solidFill>
                    <a:srgbClr val="000000"/>
                  </a:solidFill>
                </a:rPr>
                <a:t> учитель»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3410" name="AutoShape 6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11" name="Text Box 6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3412" name="Text Box 6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133600" y="3276600"/>
            <a:ext cx="5534744" cy="685800"/>
            <a:chOff x="1296" y="2832"/>
            <a:chExt cx="3169" cy="432"/>
          </a:xfrm>
        </p:grpSpPr>
        <p:sp>
          <p:nvSpPr>
            <p:cNvPr id="313414" name="AutoShape 7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0C4DE">
                    <a:gamma/>
                    <a:tint val="21176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15" name="AutoShape 7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70C4DE">
                    <a:gamma/>
                    <a:shade val="46275"/>
                    <a:invGamma/>
                  </a:srgbClr>
                </a:gs>
                <a:gs pos="100000">
                  <a:srgbClr val="70C4DE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16" name="Text Box 72"/>
            <p:cNvSpPr txBox="1">
              <a:spLocks noChangeArrowheads="1"/>
            </p:cNvSpPr>
            <p:nvPr/>
          </p:nvSpPr>
          <p:spPr bwMode="gray">
            <a:xfrm>
              <a:off x="1680" y="2942"/>
              <a:ext cx="278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«Отличник просвещения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3417" name="Text Box 7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7</a:t>
              </a:r>
              <a:endParaRPr lang="en-US" sz="2400" dirty="0"/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2133600" y="4038600"/>
            <a:ext cx="5318720" cy="685800"/>
            <a:chOff x="1296" y="3360"/>
            <a:chExt cx="3033" cy="432"/>
          </a:xfrm>
        </p:grpSpPr>
        <p:sp>
          <p:nvSpPr>
            <p:cNvPr id="313419" name="AutoShape 75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66FF">
                    <a:gamma/>
                    <a:tint val="21176"/>
                    <a:invGamma/>
                  </a:srgbClr>
                </a:gs>
                <a:gs pos="100000">
                  <a:srgbClr val="66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20" name="AutoShape 76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6666FF">
                    <a:gamma/>
                    <a:shade val="46275"/>
                    <a:invGamma/>
                  </a:srgbClr>
                </a:gs>
                <a:gs pos="100000">
                  <a:srgbClr val="66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21" name="Text Box 77"/>
            <p:cNvSpPr txBox="1">
              <a:spLocks noChangeArrowheads="1"/>
            </p:cNvSpPr>
            <p:nvPr/>
          </p:nvSpPr>
          <p:spPr bwMode="gray">
            <a:xfrm>
              <a:off x="1680" y="3470"/>
              <a:ext cx="264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«За заслуги в образовании»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3422" name="Text Box 78"/>
            <p:cNvSpPr txBox="1">
              <a:spLocks noChangeArrowheads="1"/>
            </p:cNvSpPr>
            <p:nvPr/>
          </p:nvSpPr>
          <p:spPr bwMode="gray">
            <a:xfrm>
              <a:off x="1393" y="3422"/>
              <a:ext cx="20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5</a:t>
              </a:r>
              <a:endParaRPr lang="en-US" sz="24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95536" y="404664"/>
            <a:ext cx="8265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Почетные </a:t>
            </a:r>
            <a:r>
              <a:rPr lang="ru-RU" sz="5400" b="1" cap="none" spc="50" dirty="0">
                <a:ln w="11430"/>
                <a:solidFill>
                  <a:srgbClr val="462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звания имеют:</a:t>
            </a:r>
            <a:endParaRPr lang="ru-RU" sz="5400" b="1" cap="none" spc="50" dirty="0">
              <a:ln w="11430"/>
              <a:solidFill>
                <a:srgbClr val="462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2133600" y="4949825"/>
            <a:ext cx="5218764" cy="685800"/>
            <a:chOff x="1290" y="1342"/>
            <a:chExt cx="2982" cy="432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E90DA">
                    <a:gamma/>
                    <a:tint val="21176"/>
                    <a:invGamma/>
                  </a:srgbClr>
                </a:gs>
                <a:gs pos="100000">
                  <a:srgbClr val="BE90DA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56"/>
            <p:cNvSpPr>
              <a:spLocks noChangeArrowheads="1"/>
            </p:cNvSpPr>
            <p:nvPr/>
          </p:nvSpPr>
          <p:spPr bwMode="gray">
            <a:xfrm>
              <a:off x="1290" y="134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BE90DA">
                    <a:gamma/>
                    <a:shade val="46275"/>
                    <a:invGamma/>
                  </a:srgbClr>
                </a:gs>
                <a:gs pos="100000">
                  <a:srgbClr val="BE90DA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Text Box 57"/>
            <p:cNvSpPr txBox="1">
              <a:spLocks noChangeArrowheads="1"/>
            </p:cNvSpPr>
            <p:nvPr/>
          </p:nvSpPr>
          <p:spPr bwMode="gray">
            <a:xfrm>
              <a:off x="1680" y="1454"/>
              <a:ext cx="25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  Отраслевые </a:t>
              </a:r>
              <a:r>
                <a:rPr lang="ru-RU" b="1" dirty="0" smtClean="0">
                  <a:solidFill>
                    <a:srgbClr val="000000"/>
                  </a:solidFill>
                </a:rPr>
                <a:t>награды РФ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gray">
            <a:xfrm>
              <a:off x="1393" y="1406"/>
              <a:ext cx="20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7</a:t>
              </a:r>
              <a:endParaRPr lang="en-US" sz="24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Изображение 146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09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626c6bef90203a135dc207a2a19062e9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TP001018455</AuthoringAssetId>
    <AssetId xmlns="145c5697-5eb5-440b-b2f1-a8273fb59250">TS001018455</AssetId>
  </documentManagement>
</p:properties>
</file>

<file path=customXml/itemProps1.xml><?xml version="1.0" encoding="utf-8"?>
<ds:datastoreItem xmlns:ds="http://schemas.openxmlformats.org/officeDocument/2006/customXml" ds:itemID="{5DAA22F3-D707-4380-AC8D-1F37317E20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7A7D7-2EE6-48EC-9120-E97E17325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E1D071F-CBEB-4D17-9B4B-0E8619AAD58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9575A55-DD07-42E4-B4C9-E91D9EBE3735}">
  <ds:schemaRefs>
    <ds:schemaRef ds:uri="145c5697-5eb5-440b-b2f1-a8273fb5925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TS001018455</Template>
  <TotalTime>470</TotalTime>
  <Words>901</Words>
  <Application>Microsoft Office PowerPoint</Application>
  <PresentationFormat>Экран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TS001018455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достижения 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creator>User</dc:creator>
  <cp:lastModifiedBy>User</cp:lastModifiedBy>
  <cp:revision>39</cp:revision>
  <cp:lastPrinted>2012-08-26T14:27:01Z</cp:lastPrinted>
  <dcterms:created xsi:type="dcterms:W3CDTF">2012-08-26T13:00:15Z</dcterms:created>
  <dcterms:modified xsi:type="dcterms:W3CDTF">2014-03-18T14:15:12Z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PrimaryImageGen">
    <vt:lpwstr>1</vt:lpwstr>
  </property>
  <property fmtid="{D5CDD505-2E9C-101B-9397-08002B2CF9AE}" pid="8" name="UANotes">
    <vt:lpwstr>LEGACY FROM TOW. Assigned to Luann for retrofit pass</vt:lpwstr>
  </property>
  <property fmtid="{D5CDD505-2E9C-101B-9397-08002B2CF9AE}" pid="9" name="ContentTypeId">
    <vt:lpwstr>0x0101006025706CF4CD034688BEBAE97A2E701D0202001F9DE411C1B38343BE78B0080F632418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241</vt:lpwstr>
  </property>
  <property fmtid="{D5CDD505-2E9C-101B-9397-08002B2CF9AE}" pid="12" name="CHMName">
    <vt:lpwstr/>
  </property>
  <property fmtid="{D5CDD505-2E9C-101B-9397-08002B2CF9AE}" pid="13" name="IsDeleted">
    <vt:lpwstr>0</vt:lpwstr>
  </property>
  <property fmtid="{D5CDD505-2E9C-101B-9397-08002B2CF9AE}" pid="14" name="Milestone">
    <vt:lpwstr>Continuous</vt:lpwstr>
  </property>
  <property fmtid="{D5CDD505-2E9C-101B-9397-08002B2CF9AE}" pid="15" name="ParentAssetId">
    <vt:lpwstr/>
  </property>
  <property fmtid="{D5CDD505-2E9C-101B-9397-08002B2CF9AE}" pid="16" name="ShowIn">
    <vt:lpwstr>Show everywhere</vt:lpwstr>
  </property>
  <property fmtid="{D5CDD505-2E9C-101B-9397-08002B2CF9AE}" pid="17" name="AssetId">
    <vt:lpwstr>TS001018455</vt:lpwstr>
  </property>
  <property fmtid="{D5CDD505-2E9C-101B-9397-08002B2CF9AE}" pid="18" name="IsSearchable">
    <vt:lpwstr>0</vt:lpwstr>
  </property>
  <property fmtid="{D5CDD505-2E9C-101B-9397-08002B2CF9AE}" pid="19" name="EditorialStatus">
    <vt:lpwstr/>
  </property>
  <property fmtid="{D5CDD505-2E9C-101B-9397-08002B2CF9AE}" pid="20" name="NumericId">
    <vt:lpwstr>-1.00000000000000</vt:lpwstr>
  </property>
  <property fmtid="{D5CDD505-2E9C-101B-9397-08002B2CF9AE}" pid="21" name="PublishTargets">
    <vt:lpwstr>OfficeOnline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103</vt:lpwstr>
  </property>
  <property fmtid="{D5CDD505-2E9C-101B-9397-08002B2CF9AE}" pid="24" name="SourceTitle">
    <vt:lpwstr>Presentation for project post-mortem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UALocComments">
    <vt:lpwstr/>
  </property>
  <property fmtid="{D5CDD505-2E9C-101B-9397-08002B2CF9AE}" pid="28" name="Applications">
    <vt:lpwstr>172;#Office 2000;#-1;#TBD;#-1;#TBD;#-1;#TBD;#-1;#TBD</vt:lpwstr>
  </property>
  <property fmtid="{D5CDD505-2E9C-101B-9397-08002B2CF9AE}" pid="29" name="Content Type">
    <vt:lpwstr>OOFile</vt:lpwstr>
  </property>
  <property fmtid="{D5CDD505-2E9C-101B-9397-08002B2CF9AE}" pid="30" name="AuthoringAssetId">
    <vt:lpwstr>TP001018455</vt:lpwstr>
  </property>
  <property fmtid="{D5CDD505-2E9C-101B-9397-08002B2CF9AE}" pid="31" name="NumericAssetId">
    <vt:lpwstr/>
  </property>
  <property fmtid="{D5CDD505-2E9C-101B-9397-08002B2CF9AE}" pid="32" name="AppVer">
    <vt:lpwstr/>
  </property>
</Properties>
</file>